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316F-FD75-4535-9B3E-EC7D9AF949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8DDC-0D0A-476E-A737-B68A935B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310-DABA-3F80-843A-A56BD422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EF21-2E1A-1548-A291-5CEB8F6A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E949-299A-9CEC-C277-3DD776F7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33F9-91FA-F368-2867-6C0ED30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B8BC-F7E1-A3EE-561C-9636AA4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34B-E7EF-CAA8-24B2-2A50347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7ABE-1A76-B38F-C688-7F7368B1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A1F3-7347-7A99-1AE3-DACF8A0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97A-7207-B84B-4451-641E3B5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FC81-3E26-7D49-1DAC-968289A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F88EC-8263-3BE9-DBDD-A53891A8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6D2C-B91B-7506-6A64-F57A4BD9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345B-9756-C280-AEB6-9C4F3C9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8E5-AF0E-8CE4-EEF2-373A8D56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C25-6E11-FCD4-285E-7A755A4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D2E1-6E72-195B-0DAC-93B5AC0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23E9-D730-CF85-9888-C020F1AA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6FB3-8F79-E8B4-D005-5DE55B7C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6195-3A55-86C5-1A23-6A72481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0488-E44A-2DF0-D283-6EDF8124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5442-BA9D-1F0B-AA45-5AFBF979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F9E0-7638-29EE-D8B6-F4B15A7B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F8D-0075-5649-1BAF-2DC96DD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5AF5-B482-A982-6CFB-EC9E0EC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31A5-81F1-69B2-491E-B9FB15F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B66-2665-41A4-1700-0EBF5D7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3A73-920D-D2B9-F54E-257DD5187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EB813-1F78-395C-B28F-F9850918C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C4013-4068-B6A4-D1EE-5991F953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439B-6E4C-C0E4-882C-34652BC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ADF7-D77D-10BF-E7B6-1024F11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51F-F6E8-BA0D-AAF4-5CB9CA4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EA9D-04CD-04C4-C8DD-36F05885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A25C-10A6-279D-FB63-7AA3EFFA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41EE3-0B05-4972-A624-B81BBAB0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F3020-85B2-74F2-8024-5971EBC01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E61B-5F70-7D11-AFAE-C9EC5FD3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205A6-5A2E-71C6-666F-CCF5E116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9C43-5F13-DB62-39DA-5D8082D5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8D6-9629-ECED-9544-8E6F4B1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86CC4-3C76-4333-85FC-19E3EA9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83184-61B8-86A9-0EB9-E7D0AFA2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57B5-A868-09EE-3BDD-11B683F1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0EC2E-9E76-1C05-2893-A9F50EE0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CC4E-F8BE-2EA4-8BA4-E8C7E3A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D870-67C5-7DE9-9478-0B7B9AFD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DE2-6A2F-5818-1439-96E46E5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97D-9FDF-F450-14D0-9DCBC207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7145-E679-98F0-2399-3628AC0E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82AF-AC0B-B1BF-EDE1-DB62F49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AF55D-50E4-CCD9-2A76-575B453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18F7-6E83-A615-24E4-8AA97DB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CAFE-233C-F3AD-F3AC-3A588810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E3695-CDF5-074F-7F12-F598745A4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17E6-943D-9F05-CA26-8D5CCD68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0295-1661-0DF0-C0B8-22521CC5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0D03-C11C-0E5F-607B-7E636276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4865-23C9-60FE-461D-E8F8859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A6C45-4DB5-CDA4-4F60-EAA1B1FF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A289-D386-6B74-C749-3586D937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F261-B539-24D6-7F6E-8AEEFE14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CDEE9-60F7-B74D-EBEF-0B61AEA8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3C27-960D-3FC1-0C6E-EC498168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microsoft.com/office/2017/06/relationships/model3d" Target="../media/model3d1.glb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02A795B-FD9F-6A56-D5CD-FF88DA3A364D}"/>
              </a:ext>
            </a:extLst>
          </p:cNvPr>
          <p:cNvSpPr/>
          <p:nvPr/>
        </p:nvSpPr>
        <p:spPr>
          <a:xfrm>
            <a:off x="-409574" y="4605747"/>
            <a:ext cx="13134974" cy="2791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5893143" y="3860800"/>
            <a:ext cx="3640238" cy="2081712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1294126" cy="2081712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2409353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6849601" y="3860800"/>
                      <a:ext cx="1294126" cy="2081712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9899269" y="6133844"/>
              <a:ext cx="3709958" cy="10511079"/>
            </p:xfrm>
            <a:graphic>
              <a:graphicData uri="http://schemas.microsoft.com/office/drawing/2017/model3d">
                <am3d:model3d r:embed="rId6">
                  <am3d:spPr>
                    <a:xfrm rot="3302734">
                      <a:off x="0" y="0"/>
                      <a:ext cx="3709958" cy="10511079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471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>
                <a:off x="-9899269" y="6133844"/>
                <a:ext cx="3709958" cy="10511079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B5E2963-94C4-E1C8-FBA3-1FC2EF9B4E58}"/>
              </a:ext>
            </a:extLst>
          </p:cNvPr>
          <p:cNvGrpSpPr/>
          <p:nvPr/>
        </p:nvGrpSpPr>
        <p:grpSpPr>
          <a:xfrm>
            <a:off x="8290560" y="10485119"/>
            <a:ext cx="5599328" cy="4293581"/>
            <a:chOff x="495300" y="-114725"/>
            <a:chExt cx="13394588" cy="148934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5CE7EEB8-5D54-C5D2-6CCE-65D07F04927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2123" y="-114725"/>
                <a:ext cx="6627765" cy="14893426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770599" cy="4293581"/>
                      </a:xfrm>
                      <a:prstGeom prst="rect">
                        <a:avLst/>
                      </a:prstGeom>
                    </am3d:spPr>
                    <am3d:camera>
                      <am3d:pos x="0" y="0" z="538542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70463" d="1000000"/>
                      <am3d:preTrans dx="-55363" dy="-8526707" dz="-532563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06309" ay="58075" az="628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789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5CE7EEB8-5D54-C5D2-6CCE-65D07F049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19289" y="10485119"/>
                  <a:ext cx="2770599" cy="42935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680656-F734-75BB-D9AE-3530AAA2EB9C}"/>
                </a:ext>
              </a:extLst>
            </p:cNvPr>
            <p:cNvSpPr txBox="1"/>
            <p:nvPr/>
          </p:nvSpPr>
          <p:spPr>
            <a:xfrm>
              <a:off x="495300" y="734114"/>
              <a:ext cx="5840403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Apple’s Pricing Strategy in China</a:t>
              </a:r>
            </a:p>
            <a:p>
              <a:endParaRPr lang="en-US" sz="18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  Aggressive Price Cuts on select iPhone Models</a:t>
              </a: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sz="18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9816DC-4FF8-C850-72AB-4A6726EFE999}"/>
                </a:ext>
              </a:extLst>
            </p:cNvPr>
            <p:cNvCxnSpPr>
              <a:cxnSpLocks/>
            </p:cNvCxnSpPr>
            <p:nvPr/>
          </p:nvCxnSpPr>
          <p:spPr>
            <a:xfrm>
              <a:off x="990599" y="1244600"/>
              <a:ext cx="4622800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9CA3EB-D52E-4370-E0C3-5512BF605538}"/>
                </a:ext>
              </a:extLst>
            </p:cNvPr>
            <p:cNvGrpSpPr/>
            <p:nvPr/>
          </p:nvGrpSpPr>
          <p:grpSpPr>
            <a:xfrm>
              <a:off x="500804" y="2377023"/>
              <a:ext cx="5244407" cy="2776209"/>
              <a:chOff x="368992" y="2424941"/>
              <a:chExt cx="5244407" cy="277620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1343A-B799-389F-4D0E-AD66D138B689}"/>
                  </a:ext>
                </a:extLst>
              </p:cNvPr>
              <p:cNvSpPr txBox="1"/>
              <p:nvPr/>
            </p:nvSpPr>
            <p:spPr>
              <a:xfrm>
                <a:off x="368992" y="2424941"/>
                <a:ext cx="5244407" cy="2776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Reason for Discount Strategy</a:t>
                </a:r>
                <a:endParaRPr lang="en-US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Weak economy: Price-sensitive consumers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Promotional Period: “618” Shopping Festival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Local manufacturers: Huawei &amp; Xiaomi </a:t>
                </a: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C5E578-AF3D-23EF-46DC-695B22EC7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466" y="3056467"/>
                <a:ext cx="4169833" cy="0"/>
              </a:xfrm>
              <a:prstGeom prst="line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C68FE623-C3F9-B444-B30F-3C140155BF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406816" y="1185394"/>
              <a:ext cx="3378367" cy="6985001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378367" cy="6985001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2820" ay="-2111725" az="1523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354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C68FE623-C3F9-B444-B30F-3C140155BF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4406816" y="1185394"/>
                <a:ext cx="3378367" cy="6985001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82118AF-10C7-075F-2769-0280445178B0}"/>
              </a:ext>
            </a:extLst>
          </p:cNvPr>
          <p:cNvSpPr txBox="1"/>
          <p:nvPr/>
        </p:nvSpPr>
        <p:spPr>
          <a:xfrm>
            <a:off x="857367" y="698167"/>
            <a:ext cx="4794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Surge in Shipments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	: 52% increase in April 	compared to 12% in March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Competitive Positioning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	</a:t>
            </a:r>
          </a:p>
          <a:p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3C86CA-5F1D-0945-E861-3505E44DF11C}"/>
              </a:ext>
            </a:extLst>
          </p:cNvPr>
          <p:cNvSpPr txBox="1"/>
          <p:nvPr/>
        </p:nvSpPr>
        <p:spPr>
          <a:xfrm>
            <a:off x="6884438" y="698167"/>
            <a:ext cx="3847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Anticipation of future    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price drops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Impact sales in 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non- promotional period</a:t>
            </a:r>
          </a:p>
        </p:txBody>
      </p:sp>
    </p:spTree>
    <p:extLst>
      <p:ext uri="{BB962C8B-B14F-4D97-AF65-F5344CB8AC3E}">
        <p14:creationId xmlns:p14="http://schemas.microsoft.com/office/powerpoint/2010/main" val="50674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5286A9F-87AD-5FFF-3FFF-0705F45EE91E}"/>
              </a:ext>
            </a:extLst>
          </p:cNvPr>
          <p:cNvSpPr/>
          <p:nvPr/>
        </p:nvSpPr>
        <p:spPr>
          <a:xfrm>
            <a:off x="-409574" y="4605747"/>
            <a:ext cx="13134974" cy="2791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6067040" y="0"/>
            <a:ext cx="6985000" cy="5490000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2483208" cy="54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5969448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7902321" y="0"/>
                      <a:ext cx="2483208" cy="54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9976530" y="7696233"/>
              <a:ext cx="3864481" cy="7386300"/>
            </p:xfrm>
            <a:graphic>
              <a:graphicData uri="http://schemas.microsoft.com/office/drawing/2017/model3d">
                <am3d:model3d r:embed="rId6">
                  <am3d:spPr>
                    <a:xfrm rot="3302734">
                      <a:off x="0" y="0"/>
                      <a:ext cx="3864481" cy="7386300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5002601" ay="-2175332" az="473308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471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>
                <a:off x="-9976530" y="7696233"/>
                <a:ext cx="3864481" cy="73863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B5E2963-94C4-E1C8-FBA3-1FC2EF9B4E58}"/>
              </a:ext>
            </a:extLst>
          </p:cNvPr>
          <p:cNvGrpSpPr/>
          <p:nvPr/>
        </p:nvGrpSpPr>
        <p:grpSpPr>
          <a:xfrm>
            <a:off x="8290560" y="10485119"/>
            <a:ext cx="5599328" cy="4293581"/>
            <a:chOff x="495300" y="-114725"/>
            <a:chExt cx="13394588" cy="148934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>
                  <a:extLst>
                    <a:ext uri="{FF2B5EF4-FFF2-40B4-BE49-F238E27FC236}">
                      <a16:creationId xmlns:a16="http://schemas.microsoft.com/office/drawing/2014/main" id="{5CE7EEB8-5D54-C5D2-6CCE-65D07F04927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2123" y="-114725"/>
                <a:ext cx="6627765" cy="14893426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770599" cy="4293581"/>
                      </a:xfrm>
                      <a:prstGeom prst="rect">
                        <a:avLst/>
                      </a:prstGeom>
                    </am3d:spPr>
                    <am3d:camera>
                      <am3d:pos x="0" y="0" z="538542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70463" d="1000000"/>
                      <am3d:preTrans dx="-55363" dy="-8526707" dz="-532563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06309" ay="58075" az="628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789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>
                  <a:extLst>
                    <a:ext uri="{FF2B5EF4-FFF2-40B4-BE49-F238E27FC236}">
                      <a16:creationId xmlns:a16="http://schemas.microsoft.com/office/drawing/2014/main" id="{5CE7EEB8-5D54-C5D2-6CCE-65D07F049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19289" y="10485119"/>
                  <a:ext cx="2770599" cy="42935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680656-F734-75BB-D9AE-3530AAA2EB9C}"/>
                </a:ext>
              </a:extLst>
            </p:cNvPr>
            <p:cNvSpPr txBox="1"/>
            <p:nvPr/>
          </p:nvSpPr>
          <p:spPr>
            <a:xfrm>
              <a:off x="495300" y="734114"/>
              <a:ext cx="5840403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Apple’s Pricing Strategy in China</a:t>
              </a:r>
            </a:p>
            <a:p>
              <a:endParaRPr lang="en-US" sz="18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  Aggressive Price Cuts on select iPhone Models</a:t>
              </a: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sz="18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9816DC-4FF8-C850-72AB-4A6726EFE999}"/>
                </a:ext>
              </a:extLst>
            </p:cNvPr>
            <p:cNvCxnSpPr>
              <a:cxnSpLocks/>
            </p:cNvCxnSpPr>
            <p:nvPr/>
          </p:nvCxnSpPr>
          <p:spPr>
            <a:xfrm>
              <a:off x="990599" y="1244600"/>
              <a:ext cx="4622800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9CA3EB-D52E-4370-E0C3-5512BF605538}"/>
                </a:ext>
              </a:extLst>
            </p:cNvPr>
            <p:cNvGrpSpPr/>
            <p:nvPr/>
          </p:nvGrpSpPr>
          <p:grpSpPr>
            <a:xfrm>
              <a:off x="500804" y="2377023"/>
              <a:ext cx="5244407" cy="2776209"/>
              <a:chOff x="368992" y="2424941"/>
              <a:chExt cx="5244407" cy="277620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1343A-B799-389F-4D0E-AD66D138B689}"/>
                  </a:ext>
                </a:extLst>
              </p:cNvPr>
              <p:cNvSpPr txBox="1"/>
              <p:nvPr/>
            </p:nvSpPr>
            <p:spPr>
              <a:xfrm>
                <a:off x="368992" y="2424941"/>
                <a:ext cx="5244407" cy="2776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Reason for Discount Strategy</a:t>
                </a:r>
                <a:endParaRPr lang="en-US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Weak economy: Price-sensitive consumers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Promotional Period: “618” Shopping Festival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   - Local manufacturers: Huawei &amp; Xiaomi </a:t>
                </a: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C5E578-AF3D-23EF-46DC-695B22EC7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466" y="3056467"/>
                <a:ext cx="4169833" cy="0"/>
              </a:xfrm>
              <a:prstGeom prst="line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FB9344-5C03-F672-C7F8-E6D7A10570B6}"/>
              </a:ext>
            </a:extLst>
          </p:cNvPr>
          <p:cNvGrpSpPr/>
          <p:nvPr/>
        </p:nvGrpSpPr>
        <p:grpSpPr>
          <a:xfrm rot="10800000" flipV="1">
            <a:off x="5034988" y="7397615"/>
            <a:ext cx="8032830" cy="3152917"/>
            <a:chOff x="-409574" y="698167"/>
            <a:chExt cx="13134974" cy="66994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2A795B-FD9F-6A56-D5CD-FF88DA3A364D}"/>
                </a:ext>
              </a:extLst>
            </p:cNvPr>
            <p:cNvSpPr/>
            <p:nvPr/>
          </p:nvSpPr>
          <p:spPr>
            <a:xfrm>
              <a:off x="-409574" y="4605747"/>
              <a:ext cx="13134974" cy="279187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>
                  <a:extLst>
                    <a:ext uri="{FF2B5EF4-FFF2-40B4-BE49-F238E27FC236}">
                      <a16:creationId xmlns:a16="http://schemas.microsoft.com/office/drawing/2014/main" id="{C68FE623-C3F9-B444-B30F-3C140155BFB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400000">
                <a:off x="4406816" y="1185394"/>
                <a:ext cx="3378367" cy="6985001"/>
              </p:xfrm>
              <a:graphic>
                <a:graphicData uri="http://schemas.microsoft.com/office/drawing/2017/model3d">
                  <am3d:model3d r:embed="rId6">
                    <am3d:spPr>
                      <a:xfrm rot="5400000" flipV="1">
                        <a:off x="0" y="0"/>
                        <a:ext cx="1589938" cy="4271750"/>
                      </a:xfrm>
                      <a:prstGeom prst="rect">
                        <a:avLst/>
                      </a:prstGeom>
                    </am3d:spPr>
                    <am3d:camera>
                      <am3d:pos x="0" y="0" z="538542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70463" d="1000000"/>
                      <am3d:preTrans dx="-55363" dy="-8526707" dz="-532563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32820" ay="-2111725" az="152352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8911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>
                  <a:extLst>
                    <a:ext uri="{FF2B5EF4-FFF2-40B4-BE49-F238E27FC236}">
                      <a16:creationId xmlns:a16="http://schemas.microsoft.com/office/drawing/2014/main" id="{C68FE623-C3F9-B444-B30F-3C140155BF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 flipV="1">
                  <a:off x="8294298" y="7134692"/>
                  <a:ext cx="1589938" cy="427175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2118AF-10C7-075F-2769-0280445178B0}"/>
                </a:ext>
              </a:extLst>
            </p:cNvPr>
            <p:cNvSpPr txBox="1"/>
            <p:nvPr/>
          </p:nvSpPr>
          <p:spPr>
            <a:xfrm>
              <a:off x="857367" y="698167"/>
              <a:ext cx="479440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- Surge in Shipments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	: 52% increase in April 	compared to 12% in March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- Competitive Positioning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	</a:t>
              </a:r>
            </a:p>
            <a:p>
              <a:endParaRPr lang="en-US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3C86CA-5F1D-0945-E861-3505E44DF11C}"/>
                </a:ext>
              </a:extLst>
            </p:cNvPr>
            <p:cNvSpPr txBox="1"/>
            <p:nvPr/>
          </p:nvSpPr>
          <p:spPr>
            <a:xfrm>
              <a:off x="6884438" y="698167"/>
              <a:ext cx="38475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- Anticipation of future    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price drops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- Impact sales in </a:t>
              </a:r>
            </a:p>
            <a:p>
              <a:r>
                <a:rPr lang="en-US" sz="24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non- promotional period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A0179E-C87F-0D55-E300-13469915D644}"/>
              </a:ext>
            </a:extLst>
          </p:cNvPr>
          <p:cNvSpPr txBox="1"/>
          <p:nvPr/>
        </p:nvSpPr>
        <p:spPr>
          <a:xfrm>
            <a:off x="1617040" y="793125"/>
            <a:ext cx="8813034" cy="4462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gradFill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</a:gradFill>
              </a:rPr>
              <a:t>How can Apple ensure its brand equity is not compromised by strategies such as discount strategy employed in markets like China?</a:t>
            </a:r>
            <a:endParaRPr lang="en-US" sz="3600" dirty="0">
              <a:gradFill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endParaRPr lang="en-US" b="1" dirty="0">
              <a:gradFill flip="none" rotWithShape="1"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  <a:p>
            <a:endParaRPr lang="en-US" sz="1400" dirty="0">
              <a:gradFill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endParaRPr lang="en-US" dirty="0">
              <a:gradFill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endParaRPr lang="en-US" dirty="0">
              <a:gradFill>
                <a:gsLst>
                  <a:gs pos="52448">
                    <a:srgbClr val="EAB2E4"/>
                  </a:gs>
                  <a:gs pos="81813">
                    <a:srgbClr val="24506F"/>
                  </a:gs>
                  <a:gs pos="51000">
                    <a:srgbClr val="0070C0"/>
                  </a:gs>
                  <a:gs pos="1000">
                    <a:srgbClr val="E29CE3"/>
                  </a:gs>
                  <a:gs pos="54000">
                    <a:srgbClr val="002060"/>
                  </a:gs>
                  <a:gs pos="50000">
                    <a:schemeClr val="accent1">
                      <a:lumMod val="75000"/>
                    </a:schemeClr>
                  </a:gs>
                  <a:gs pos="50000">
                    <a:schemeClr val="accent5">
                      <a:lumMod val="45000"/>
                      <a:lumOff val="55000"/>
                    </a:schemeClr>
                  </a:gs>
                  <a:gs pos="55000">
                    <a:srgbClr val="CF5896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7761A699-D6E7-8880-798A-AF86E3DC7E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3310">
              <a:off x="-10417640" y="-6690913"/>
              <a:ext cx="36785029" cy="36785029"/>
            </p:xfrm>
            <a:graphic>
              <a:graphicData uri="http://schemas.microsoft.com/office/drawing/2017/model3d">
                <am3d:model3d r:embed="rId6">
                  <am3d:spPr>
                    <a:xfrm rot="1083310">
                      <a:off x="0" y="0"/>
                      <a:ext cx="36785029" cy="36785029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611030" ay="-869803" az="2818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7505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7761A699-D6E7-8880-798A-AF86E3DC7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3310">
                <a:off x="-10417640" y="-6690913"/>
                <a:ext cx="36785029" cy="36785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8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5286A9F-87AD-5FFF-3FFF-0705F45EE91E}"/>
              </a:ext>
            </a:extLst>
          </p:cNvPr>
          <p:cNvSpPr/>
          <p:nvPr/>
        </p:nvSpPr>
        <p:spPr>
          <a:xfrm>
            <a:off x="-945068" y="3740249"/>
            <a:ext cx="13861111" cy="4013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9976530" y="7696233"/>
              <a:ext cx="3864481" cy="7386300"/>
            </p:xfrm>
            <a:graphic>
              <a:graphicData uri="http://schemas.microsoft.com/office/drawing/2017/model3d">
                <am3d:model3d r:embed="rId2">
                  <am3d:spPr>
                    <a:xfrm rot="3302734">
                      <a:off x="0" y="0"/>
                      <a:ext cx="3864481" cy="7386300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5002601" ay="-2175332" az="47330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71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302734">
                <a:off x="-9976530" y="7696233"/>
                <a:ext cx="3864481" cy="73863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9DB0E-596D-49F5-86BA-3121883D16AC}"/>
              </a:ext>
            </a:extLst>
          </p:cNvPr>
          <p:cNvGrpSpPr/>
          <p:nvPr/>
        </p:nvGrpSpPr>
        <p:grpSpPr>
          <a:xfrm>
            <a:off x="19841029" y="8461829"/>
            <a:ext cx="4072442" cy="1715842"/>
            <a:chOff x="14122400" y="6625240"/>
            <a:chExt cx="9791071" cy="35524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3EF475-5B11-FC3F-D712-7BDC1AC17987}"/>
                </a:ext>
              </a:extLst>
            </p:cNvPr>
            <p:cNvGrpSpPr/>
            <p:nvPr/>
          </p:nvGrpSpPr>
          <p:grpSpPr>
            <a:xfrm>
              <a:off x="20861804" y="6625240"/>
              <a:ext cx="3051667" cy="1850357"/>
              <a:chOff x="1650925" y="-34081"/>
              <a:chExt cx="9860355" cy="692616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4083845-8D12-DB56-56FE-F4D9DC4EBB01}"/>
                  </a:ext>
                </a:extLst>
              </p:cNvPr>
              <p:cNvGrpSpPr/>
              <p:nvPr/>
            </p:nvGrpSpPr>
            <p:grpSpPr>
              <a:xfrm>
                <a:off x="1650925" y="-34081"/>
                <a:ext cx="9860355" cy="6926162"/>
                <a:chOff x="1650925" y="-34081"/>
                <a:chExt cx="9860355" cy="692616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8F07BFF2-C3F0-2173-3650-238F7C47C116}"/>
                    </a:ext>
                  </a:extLst>
                </p:cNvPr>
                <p:cNvGrpSpPr/>
                <p:nvPr/>
              </p:nvGrpSpPr>
              <p:grpSpPr>
                <a:xfrm>
                  <a:off x="4241694" y="-34081"/>
                  <a:ext cx="3505413" cy="6926162"/>
                  <a:chOff x="-4572212" y="-18729123"/>
                  <a:chExt cx="21336425" cy="44316246"/>
                </a:xfrm>
              </p:grpSpPr>
              <mc:AlternateContent xmlns:mc="http://schemas.openxmlformats.org/markup-compatibility/2006">
                <mc:Choice xmlns:am3d="http://schemas.microsoft.com/office/drawing/2017/model3d" Requires="am3d">
                  <p:graphicFrame>
                    <p:nvGraphicFramePr>
                      <p:cNvPr id="4" name="3D Model 3">
                        <a:extLst>
                          <a:ext uri="{FF2B5EF4-FFF2-40B4-BE49-F238E27FC236}">
                            <a16:creationId xmlns:a16="http://schemas.microsoft.com/office/drawing/2014/main" id="{70E3BDE8-1D87-BD5A-54B9-9ACCF49C5D9B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-4572212" y="-18729123"/>
                      <a:ext cx="21336425" cy="44316246"/>
                    </p:xfrm>
                    <a:graphic>
                      <a:graphicData uri="http://schemas.microsoft.com/office/drawing/2017/model3d">
                        <am3d:model3d r:embed="rId4">
                          <am3d:spPr>
                            <a:xfrm>
                              <a:off x="0" y="0"/>
                              <a:ext cx="451241" cy="893732"/>
                            </a:xfrm>
                            <a:prstGeom prst="rect">
                              <a:avLst/>
                            </a:prstGeom>
                          </am3d:spPr>
                          <am3d:camera>
                            <am3d:pos x="0" y="0" z="52429731"/>
                            <am3d:up dx="0" dy="36000000" dz="0"/>
                            <am3d:lookAt x="0" y="0" z="0"/>
                            <am3d:perspective fov="2700000"/>
                          </am3d:camera>
                          <am3d:trans>
                            <am3d:meterPerModelUnit n="6203667" d="1000000"/>
                            <am3d:preTrans dx="-16060" dy="-17999933" dz="-475291"/>
                            <am3d:scale>
                              <am3d:sx n="1000000" d="1000000"/>
                              <am3d:sy n="1000000" d="1000000"/>
                              <am3d:sz n="1000000" d="1000000"/>
                            </am3d:scale>
                            <am3d:rot ax="10643362" ay="92457" az="10795786"/>
                            <am3d:postTrans dx="0" dy="0" dz="0"/>
                          </am3d:trans>
                          <am3d:raster rName="Office3DRenderer" rVer="16.0.8326">
                            <am3d:blip r:embed="rId5"/>
                          </am3d:raster>
                          <am3d:objViewport viewportSz="1034397"/>
                          <am3d:ambientLight>
                            <am3d:clr>
                              <a:scrgbClr r="50000" g="50000" b="50000"/>
                            </am3d:clr>
                            <am3d:illuminance n="500000" d="1000000"/>
                          </am3d:ambientLight>
                          <am3d:ptLight rad="0">
                            <am3d:clr>
                              <a:scrgbClr r="100000" g="75000" b="50000"/>
                            </am3d:clr>
                            <am3d:intensity n="9765625" d="1000000"/>
                            <am3d:pos x="21959998" y="70920001" z="16344003"/>
                          </am3d:ptLight>
                          <am3d:ptLight rad="0">
                            <am3d:clr>
                              <a:scrgbClr r="40000" g="60000" b="95000"/>
                            </am3d:clr>
                            <am3d:intensity n="12250000" d="1000000"/>
                            <am3d:pos x="-37964106" y="51130435" z="57631972"/>
                          </am3d:ptLight>
                          <am3d:ptLight rad="0">
                            <am3d:clr>
                              <a:scrgbClr r="86837" g="72700" b="100000"/>
                            </am3d:clr>
                            <am3d:intensity n="3125000" d="1000000"/>
                            <am3d:pos x="-37739122" y="58056624" z="-34769649"/>
                          </am3d:ptLight>
                        </am3d:model3d>
                      </a:graphicData>
                    </a:graphic>
                  </p:graphicFrame>
                </mc:Choice>
                <mc:Fallback>
                  <p:pic>
                    <p:nvPicPr>
                      <p:cNvPr id="4" name="3D Model 3">
                        <a:extLst>
                          <a:ext uri="{FF2B5EF4-FFF2-40B4-BE49-F238E27FC236}">
                            <a16:creationId xmlns:a16="http://schemas.microsoft.com/office/drawing/2014/main" id="{70E3BDE8-1D87-BD5A-54B9-9ACCF49C5D9B}"/>
                          </a:ext>
                        </a:extLst>
                      </p:cNvPr>
                      <p:cNvPicPr>
                        <a:picLocks noGrp="1" noRot="1" noChangeAspect="1" noMove="1" noResize="1" noEditPoints="1" noAdjustHandles="1" noChangeArrowheads="1" noChangeShapeType="1" noCrop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77680" y="8461829"/>
                        <a:ext cx="451241" cy="8937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FF025D14-4D41-FDB6-1E8D-C455C9AF7F2B}"/>
                      </a:ext>
                    </a:extLst>
                  </p:cNvPr>
                  <p:cNvSpPr/>
                  <p:nvPr/>
                </p:nvSpPr>
                <p:spPr>
                  <a:xfrm>
                    <a:off x="-3284934" y="-17729142"/>
                    <a:ext cx="18963860" cy="41625078"/>
                  </a:xfrm>
                  <a:prstGeom prst="flowChartAlternateProcess">
                    <a:avLst/>
                  </a:prstGeom>
                  <a:gradFill flip="none" rotWithShape="1">
                    <a:gsLst>
                      <a:gs pos="20160">
                        <a:srgbClr val="D65B7E">
                          <a:alpha val="42000"/>
                        </a:srgbClr>
                      </a:gs>
                      <a:gs pos="73948">
                        <a:srgbClr val="BF4DB3"/>
                      </a:gs>
                      <a:gs pos="0">
                        <a:schemeClr val="bg1"/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bg2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E178EB68-91CE-64DD-13CC-1A9D0BDFBB3A}"/>
                      </a:ext>
                    </a:extLst>
                  </p:cNvPr>
                  <p:cNvSpPr/>
                  <p:nvPr/>
                </p:nvSpPr>
                <p:spPr>
                  <a:xfrm>
                    <a:off x="3708534" y="-17037935"/>
                    <a:ext cx="4774932" cy="12192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3B7D62A-6231-3054-2776-5A0D4B308AF1}"/>
                    </a:ext>
                  </a:extLst>
                </p:cNvPr>
                <p:cNvSpPr txBox="1"/>
                <p:nvPr/>
              </p:nvSpPr>
              <p:spPr>
                <a:xfrm>
                  <a:off x="1650925" y="1993288"/>
                  <a:ext cx="9860355" cy="19389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0" b="1" kern="1200" dirty="0">
                      <a:gradFill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</a:gradFill>
                      <a:effectLst/>
                      <a:latin typeface="Aptos" panose="020B0004020202020204" pitchFamily="34" charset="0"/>
                    </a:rPr>
                    <a:t>From Premium to Practical</a:t>
                  </a:r>
                  <a:br>
                    <a:rPr lang="en-US" sz="6000" dirty="0">
                      <a:effectLst/>
                    </a:rPr>
                  </a:br>
                  <a:endParaRPr lang="en-US" sz="60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941CEF-053E-2C15-B051-5DC629C8D6BE}"/>
                    </a:ext>
                  </a:extLst>
                </p:cNvPr>
                <p:cNvSpPr txBox="1"/>
                <p:nvPr/>
              </p:nvSpPr>
              <p:spPr>
                <a:xfrm>
                  <a:off x="3199897" y="3670670"/>
                  <a:ext cx="7518900" cy="12036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1" spc="300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Apple Slashes iPhone Prices in China</a:t>
                  </a:r>
                  <a:endParaRPr lang="en-US" sz="2800" spc="300" dirty="0"/>
                </a:p>
              </p:txBody>
            </p:sp>
          </p:grpSp>
          <p:pic>
            <p:nvPicPr>
              <p:cNvPr id="8" name="Picture 7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D645E6F-E6C6-601C-D385-EA822A2AD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772" y="3153249"/>
                <a:ext cx="533256" cy="551502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9913E7-19A4-28A3-3E7F-D7E239362B20}"/>
                </a:ext>
              </a:extLst>
            </p:cNvPr>
            <p:cNvGrpSpPr/>
            <p:nvPr/>
          </p:nvGrpSpPr>
          <p:grpSpPr>
            <a:xfrm>
              <a:off x="14122400" y="8098971"/>
              <a:ext cx="1465659" cy="2078700"/>
              <a:chOff x="9463840" y="9841592"/>
              <a:chExt cx="4426048" cy="493710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B5E2963-94C4-E1C8-FBA3-1FC2EF9B4E58}"/>
                  </a:ext>
                </a:extLst>
              </p:cNvPr>
              <p:cNvGrpSpPr/>
              <p:nvPr/>
            </p:nvGrpSpPr>
            <p:grpSpPr>
              <a:xfrm>
                <a:off x="10566400" y="12173685"/>
                <a:ext cx="3323488" cy="2605015"/>
                <a:chOff x="495300" y="-114725"/>
                <a:chExt cx="13394588" cy="1489342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6" name="3D Model 5">
                      <a:extLst>
                        <a:ext uri="{FF2B5EF4-FFF2-40B4-BE49-F238E27FC236}">
                          <a16:creationId xmlns:a16="http://schemas.microsoft.com/office/drawing/2014/main" id="{5CE7EEB8-5D54-C5D2-6CCE-65D07F04927F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7262123" y="-114725"/>
                    <a:ext cx="6627765" cy="1489342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226503" cy="529763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3854289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370463" d="1000000"/>
                          <am3d:preTrans dx="-55363" dy="-8526707" dz="-5325632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706309" ay="58075" az="6283"/>
                          <am3d:postTrans dx="0" dy="0" dz="0"/>
                        </am3d:trans>
                        <am3d:raster rName="Office3DRenderer" rVer="16.0.8326">
                          <am3d:blip r:embed="rId8"/>
                        </am3d:raster>
                        <am3d:objViewport viewportSz="562987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6" name="3D Model 5">
                      <a:extLst>
                        <a:ext uri="{FF2B5EF4-FFF2-40B4-BE49-F238E27FC236}">
                          <a16:creationId xmlns:a16="http://schemas.microsoft.com/office/drawing/2014/main" id="{5CE7EEB8-5D54-C5D2-6CCE-65D07F04927F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0224144" y="9647908"/>
                      <a:ext cx="226503" cy="529763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680656-F734-75BB-D9AE-3530AAA2EB9C}"/>
                    </a:ext>
                  </a:extLst>
                </p:cNvPr>
                <p:cNvSpPr txBox="1"/>
                <p:nvPr/>
              </p:nvSpPr>
              <p:spPr>
                <a:xfrm>
                  <a:off x="495300" y="734114"/>
                  <a:ext cx="5840403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Apple’s Pricing Strategy in China</a:t>
                  </a:r>
                </a:p>
                <a:p>
                  <a:endParaRPr lang="en-US" sz="1800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r>
                    <a:rPr lang="en-US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     Aggressive Price Cuts on select iPhone Models</a:t>
                  </a:r>
                </a:p>
                <a:p>
                  <a:endParaRPr lang="en-US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endPara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endParaRPr lang="en-US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endParaRPr lang="en-US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endParaRPr lang="en-US" b="1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endParaRPr>
                </a:p>
                <a:p>
                  <a:endParaRPr lang="en-US" sz="1800" dirty="0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C9816DC-4FF8-C850-72AB-4A6726EFE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0599" y="1244600"/>
                  <a:ext cx="4622800" cy="0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C9CA3EB-D52E-4370-E0C3-5512BF605538}"/>
                    </a:ext>
                  </a:extLst>
                </p:cNvPr>
                <p:cNvGrpSpPr/>
                <p:nvPr/>
              </p:nvGrpSpPr>
              <p:grpSpPr>
                <a:xfrm>
                  <a:off x="500804" y="2377023"/>
                  <a:ext cx="5244407" cy="2776209"/>
                  <a:chOff x="368992" y="2424941"/>
                  <a:chExt cx="5244407" cy="277620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841343A-B799-389F-4D0E-AD66D138B689}"/>
                      </a:ext>
                    </a:extLst>
                  </p:cNvPr>
                  <p:cNvSpPr txBox="1"/>
                  <p:nvPr/>
                </p:nvSpPr>
                <p:spPr>
                  <a:xfrm>
                    <a:off x="368992" y="2424941"/>
                    <a:ext cx="5244407" cy="27762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2800" b="1" dirty="0">
                        <a:gradFill flip="none" rotWithShape="1">
                          <a:gsLst>
                            <a:gs pos="0">
                              <a:srgbClr val="9C43F7"/>
                            </a:gs>
                            <a:gs pos="92857">
                              <a:srgbClr val="E6616B"/>
                            </a:gs>
                            <a:gs pos="55000">
                              <a:srgbClr val="B74DBE"/>
                            </a:gs>
                            <a:gs pos="55889">
                              <a:srgbClr val="9C43F7"/>
                            </a:gs>
                          </a:gsLst>
                          <a:path path="rect">
                            <a:fillToRect l="100000" t="100000"/>
                          </a:path>
                          <a:tileRect r="-100000" b="-100000"/>
                        </a:gradFill>
                      </a:rPr>
                      <a:t>Reason for Discount Strategy</a:t>
                    </a:r>
                    <a:endParaRPr lang="en-US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dirty="0">
                        <a:gradFill flip="none" rotWithShape="1">
                          <a:gsLst>
                            <a:gs pos="0">
                              <a:srgbClr val="9C43F7"/>
                            </a:gs>
                            <a:gs pos="92857">
                              <a:srgbClr val="E6616B"/>
                            </a:gs>
                            <a:gs pos="55000">
                              <a:srgbClr val="B74DBE"/>
                            </a:gs>
                            <a:gs pos="55889">
                              <a:srgbClr val="9C43F7"/>
                            </a:gs>
                          </a:gsLst>
                          <a:path path="rect">
                            <a:fillToRect l="100000" t="100000"/>
                          </a:path>
                          <a:tileRect r="-100000" b="-100000"/>
                        </a:gradFill>
                      </a:rPr>
                      <a:t>   - Weak economy: Price-sensitive consumers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dirty="0">
                        <a:gradFill flip="none" rotWithShape="1">
                          <a:gsLst>
                            <a:gs pos="0">
                              <a:srgbClr val="9C43F7"/>
                            </a:gs>
                            <a:gs pos="92857">
                              <a:srgbClr val="E6616B"/>
                            </a:gs>
                            <a:gs pos="55000">
                              <a:srgbClr val="B74DBE"/>
                            </a:gs>
                            <a:gs pos="55889">
                              <a:srgbClr val="9C43F7"/>
                            </a:gs>
                          </a:gsLst>
                          <a:path path="rect">
                            <a:fillToRect l="100000" t="100000"/>
                          </a:path>
                          <a:tileRect r="-100000" b="-100000"/>
                        </a:gradFill>
                      </a:rPr>
                      <a:t>   - Promotional Period: “618” Shopping Festival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dirty="0">
                        <a:gradFill flip="none" rotWithShape="1">
                          <a:gsLst>
                            <a:gs pos="0">
                              <a:srgbClr val="9C43F7"/>
                            </a:gs>
                            <a:gs pos="92857">
                              <a:srgbClr val="E6616B"/>
                            </a:gs>
                            <a:gs pos="55000">
                              <a:srgbClr val="B74DBE"/>
                            </a:gs>
                            <a:gs pos="55889">
                              <a:srgbClr val="9C43F7"/>
                            </a:gs>
                          </a:gsLst>
                          <a:path path="rect">
                            <a:fillToRect l="100000" t="100000"/>
                          </a:path>
                          <a:tileRect r="-100000" b="-100000"/>
                        </a:gradFill>
                      </a:rPr>
                      <a:t>   - Local manufacturers: Huawei &amp; Xiaomi </a:t>
                    </a:r>
                  </a:p>
                  <a:p>
                    <a:pPr>
                      <a:lnSpc>
                        <a:spcPct val="150000"/>
                      </a:lnSpc>
                    </a:pPr>
                    <a:endParaRPr lang="en-US" sz="1800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dirty="0"/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E5C5E578-AF3D-23EF-46DC-695B22EC7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3466" y="3056467"/>
                    <a:ext cx="4169833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6FB9344-5C03-F672-C7F8-E6D7A10570B6}"/>
                  </a:ext>
                </a:extLst>
              </p:cNvPr>
              <p:cNvGrpSpPr/>
              <p:nvPr/>
            </p:nvGrpSpPr>
            <p:grpSpPr>
              <a:xfrm rot="10800000" flipV="1">
                <a:off x="9463840" y="9841592"/>
                <a:ext cx="3603977" cy="708940"/>
                <a:chOff x="-409574" y="698167"/>
                <a:chExt cx="13134974" cy="669945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02A795B-FD9F-6A56-D5CD-FF88DA3A364D}"/>
                    </a:ext>
                  </a:extLst>
                </p:cNvPr>
                <p:cNvSpPr/>
                <p:nvPr/>
              </p:nvSpPr>
              <p:spPr>
                <a:xfrm>
                  <a:off x="-409574" y="4605747"/>
                  <a:ext cx="13134974" cy="279187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7" name="3D Model 26">
                      <a:extLst>
                        <a:ext uri="{FF2B5EF4-FFF2-40B4-BE49-F238E27FC236}">
                          <a16:creationId xmlns:a16="http://schemas.microsoft.com/office/drawing/2014/main" id="{C68FE623-C3F9-B444-B30F-3C140155BFBD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5400000">
                    <a:off x="4406816" y="1185394"/>
                    <a:ext cx="3378367" cy="6985001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 rot="5400000" flipV="1">
                            <a:off x="0" y="0"/>
                            <a:ext cx="72702" cy="26397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3854289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370463" d="1000000"/>
                          <am3d:preTrans dx="-55363" dy="-8526707" dz="-5325632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32820" ay="-2111725" az="152352"/>
                          <am3d:postTrans dx="0" dy="0" dz="0"/>
                        </am3d:trans>
                        <am3d:raster rName="Office3DRenderer" rVer="16.0.8326">
                          <am3d:blip r:embed="rId9"/>
                        </am3d:raster>
                        <am3d:objViewport viewportSz="175123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7" name="3D Model 26">
                      <a:extLst>
                        <a:ext uri="{FF2B5EF4-FFF2-40B4-BE49-F238E27FC236}">
                          <a16:creationId xmlns:a16="http://schemas.microsoft.com/office/drawing/2014/main" id="{C68FE623-C3F9-B444-B30F-3C140155BFBD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 rot="5400000" flipV="1">
                      <a:off x="20055213" y="9127305"/>
                      <a:ext cx="72702" cy="263974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2118AF-10C7-075F-2769-0280445178B0}"/>
                    </a:ext>
                  </a:extLst>
                </p:cNvPr>
                <p:cNvSpPr txBox="1"/>
                <p:nvPr/>
              </p:nvSpPr>
              <p:spPr>
                <a:xfrm>
                  <a:off x="857367" y="698167"/>
                  <a:ext cx="4794403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- Surge in Shipments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	: 52% increase in April 	compared to 12% in March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- Competitive Positioning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	</a:t>
                  </a:r>
                </a:p>
                <a:p>
                  <a:endParaRPr lang="en-US" sz="2400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43C86CA-5F1D-0945-E861-3505E44DF11C}"/>
                    </a:ext>
                  </a:extLst>
                </p:cNvPr>
                <p:cNvSpPr txBox="1"/>
                <p:nvPr/>
              </p:nvSpPr>
              <p:spPr>
                <a:xfrm>
                  <a:off x="6884438" y="698167"/>
                  <a:ext cx="384758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- Anticipation of future    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   price drops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- Impact sales in </a:t>
                  </a:r>
                </a:p>
                <a:p>
                  <a:r>
                    <a:rPr lang="en-US" sz="2400" b="1" dirty="0">
                      <a:gradFill flip="none" rotWithShape="1">
                        <a:gsLst>
                          <a:gs pos="0">
                            <a:srgbClr val="9C43F7"/>
                          </a:gs>
                          <a:gs pos="92857">
                            <a:srgbClr val="E6616B"/>
                          </a:gs>
                          <a:gs pos="55000">
                            <a:srgbClr val="B74DBE"/>
                          </a:gs>
                          <a:gs pos="55889">
                            <a:srgbClr val="9C43F7"/>
                          </a:gs>
                        </a:gsLst>
                        <a:path path="rect">
                          <a:fillToRect l="100000" t="100000"/>
                        </a:path>
                        <a:tileRect r="-100000" b="-100000"/>
                      </a:gradFill>
                    </a:rPr>
                    <a:t>   non- promotional period</a:t>
                  </a: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CDCC8-857C-EF27-1222-839521CBB28A}"/>
              </a:ext>
            </a:extLst>
          </p:cNvPr>
          <p:cNvGrpSpPr/>
          <p:nvPr/>
        </p:nvGrpSpPr>
        <p:grpSpPr>
          <a:xfrm>
            <a:off x="-20717989" y="8136335"/>
            <a:ext cx="36785029" cy="36785029"/>
            <a:chOff x="-10177020" y="-6690913"/>
            <a:chExt cx="36785029" cy="367850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A0179E-C87F-0D55-E300-13469915D644}"/>
                </a:ext>
              </a:extLst>
            </p:cNvPr>
            <p:cNvSpPr txBox="1"/>
            <p:nvPr/>
          </p:nvSpPr>
          <p:spPr>
            <a:xfrm>
              <a:off x="2546875" y="860814"/>
              <a:ext cx="8813034" cy="44627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gradFill>
                    <a:gsLst>
                      <a:gs pos="52448">
                        <a:srgbClr val="EAB2E4"/>
                      </a:gs>
                      <a:gs pos="81813">
                        <a:srgbClr val="24506F"/>
                      </a:gs>
                      <a:gs pos="51000">
                        <a:srgbClr val="0070C0"/>
                      </a:gs>
                      <a:gs pos="1000">
                        <a:srgbClr val="E29CE3"/>
                      </a:gs>
                      <a:gs pos="54000">
                        <a:srgbClr val="002060"/>
                      </a:gs>
                      <a:gs pos="50000">
                        <a:schemeClr val="accent1">
                          <a:lumMod val="75000"/>
                        </a:schemeClr>
                      </a:gs>
                      <a:gs pos="50000">
                        <a:schemeClr val="accent5">
                          <a:lumMod val="45000"/>
                          <a:lumOff val="55000"/>
                        </a:schemeClr>
                      </a:gs>
                      <a:gs pos="55000">
                        <a:srgbClr val="CF5896"/>
                      </a:gs>
                    </a:gsLst>
                    <a:path path="circle">
                      <a:fillToRect l="100000" t="100000"/>
                    </a:path>
                  </a:gradFill>
                </a:rPr>
                <a:t>How can Apple ensure its brand equity is not compromised by strategies such as discount strategy employed in markets like China?</a:t>
              </a:r>
              <a:endParaRPr lang="en-US" sz="3600" dirty="0">
                <a:gradFill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</a:gradFill>
              </a:endParaRPr>
            </a:p>
            <a:p>
              <a:endParaRPr lang="en-US" b="1" dirty="0">
                <a:gradFill flip="none" rotWithShape="1"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dirty="0">
                <a:gradFill flip="none" rotWithShape="1"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b="1" dirty="0">
                <a:gradFill flip="none" rotWithShape="1"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  <a:p>
              <a:endParaRPr lang="en-US" sz="1400" dirty="0">
                <a:gradFill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</a:gradFill>
              </a:endParaRPr>
            </a:p>
            <a:p>
              <a:endParaRPr lang="en-US" dirty="0">
                <a:gradFill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</a:gradFill>
              </a:endParaRPr>
            </a:p>
            <a:p>
              <a:endParaRPr lang="en-US" dirty="0">
                <a:gradFill>
                  <a:gsLst>
                    <a:gs pos="52448">
                      <a:srgbClr val="EAB2E4"/>
                    </a:gs>
                    <a:gs pos="81813">
                      <a:srgbClr val="24506F"/>
                    </a:gs>
                    <a:gs pos="51000">
                      <a:srgbClr val="0070C0"/>
                    </a:gs>
                    <a:gs pos="1000">
                      <a:srgbClr val="E29CE3"/>
                    </a:gs>
                    <a:gs pos="54000">
                      <a:srgbClr val="002060"/>
                    </a:gs>
                    <a:gs pos="50000">
                      <a:schemeClr val="accent1">
                        <a:lumMod val="75000"/>
                      </a:schemeClr>
                    </a:gs>
                    <a:gs pos="50000">
                      <a:schemeClr val="accent5">
                        <a:lumMod val="45000"/>
                        <a:lumOff val="55000"/>
                      </a:schemeClr>
                    </a:gs>
                    <a:gs pos="55000">
                      <a:srgbClr val="CF5896"/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45">
                  <a:extLst>
                    <a:ext uri="{FF2B5EF4-FFF2-40B4-BE49-F238E27FC236}">
                      <a16:creationId xmlns:a16="http://schemas.microsoft.com/office/drawing/2014/main" id="{7761A699-D6E7-8880-798A-AF86E3DC7E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083310">
                <a:off x="-10177020" y="-6690913"/>
                <a:ext cx="36785029" cy="36785029"/>
              </p:xfrm>
              <a:graphic>
                <a:graphicData uri="http://schemas.microsoft.com/office/drawing/2017/model3d">
                  <am3d:model3d r:embed="rId2">
                    <am3d:spPr>
                      <a:xfrm rot="1083310">
                        <a:off x="0" y="0"/>
                        <a:ext cx="36785029" cy="36785029"/>
                      </a:xfrm>
                      <a:prstGeom prst="rect">
                        <a:avLst/>
                      </a:prstGeom>
                    </am3d:spPr>
                    <am3d:camera>
                      <am3d:pos x="0" y="0" z="538542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70463" d="1000000"/>
                      <am3d:preTrans dx="-55363" dy="-8526707" dz="-532563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611030" ay="-869803" az="2818438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675051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45">
                  <a:extLst>
                    <a:ext uri="{FF2B5EF4-FFF2-40B4-BE49-F238E27FC236}">
                      <a16:creationId xmlns:a16="http://schemas.microsoft.com/office/drawing/2014/main" id="{7761A699-D6E7-8880-798A-AF86E3DC7E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083310">
                  <a:off x="-20717989" y="8136335"/>
                  <a:ext cx="36785029" cy="367850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72A2AC1-0794-86CA-A389-C910B15B09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84524">
              <a:off x="2609564" y="886081"/>
              <a:ext cx="5977557" cy="11936227"/>
            </p:xfrm>
            <a:graphic>
              <a:graphicData uri="http://schemas.microsoft.com/office/drawing/2017/model3d">
                <am3d:model3d r:embed="rId2">
                  <am3d:spPr>
                    <a:xfrm rot="4384524">
                      <a:off x="0" y="0"/>
                      <a:ext cx="5977557" cy="11936227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55867" ay="-2342631" az="-81292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867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72A2AC1-0794-86CA-A389-C910B15B0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384524">
                <a:off x="2609564" y="886081"/>
                <a:ext cx="5977557" cy="1193622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BA97921-A260-27AD-159E-C447FD22EDEE}"/>
              </a:ext>
            </a:extLst>
          </p:cNvPr>
          <p:cNvSpPr txBox="1"/>
          <p:nvPr/>
        </p:nvSpPr>
        <p:spPr>
          <a:xfrm>
            <a:off x="1454030" y="372510"/>
            <a:ext cx="80098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Tailor to market conditions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Emphasis on time-limited discounts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- Discount strategy does not imply a reduction in quality,  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rather makes the premium quality product more </a:t>
            </a:r>
          </a:p>
          <a:p>
            <a:r>
              <a:rPr lang="en-US" sz="24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accessible. 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36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370</Words>
  <Application>Microsoft Office PowerPoint</Application>
  <PresentationFormat>Widescreen</PresentationFormat>
  <Paragraphs>85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Swarnim Sunuwar</dc:creator>
  <cp:lastModifiedBy>Swarnim Sunuwar</cp:lastModifiedBy>
  <cp:revision>3</cp:revision>
  <dcterms:created xsi:type="dcterms:W3CDTF">2024-06-20T16:21:33Z</dcterms:created>
  <dcterms:modified xsi:type="dcterms:W3CDTF">2024-06-20T16:32:14Z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a4496f-2520-4389-a258-325ed75de6ee_Enabled">
    <vt:lpwstr>true</vt:lpwstr>
  </property>
  <property fmtid="{D5CDD505-2E9C-101B-9397-08002B2CF9AE}" pid="3" name="MSIP_Label_dca4496f-2520-4389-a258-325ed75de6ee_SetDate">
    <vt:lpwstr>2024-06-20T16:24:27Z</vt:lpwstr>
  </property>
  <property fmtid="{D5CDD505-2E9C-101B-9397-08002B2CF9AE}" pid="4" name="MSIP_Label_dca4496f-2520-4389-a258-325ed75de6ee_Method">
    <vt:lpwstr>Standard</vt:lpwstr>
  </property>
  <property fmtid="{D5CDD505-2E9C-101B-9397-08002B2CF9AE}" pid="5" name="MSIP_Label_dca4496f-2520-4389-a258-325ed75de6ee_Name">
    <vt:lpwstr>INTERNAL</vt:lpwstr>
  </property>
  <property fmtid="{D5CDD505-2E9C-101B-9397-08002B2CF9AE}" pid="6" name="MSIP_Label_dca4496f-2520-4389-a258-325ed75de6ee_SiteId">
    <vt:lpwstr>2bef8bf1-03db-48c4-b5af-ed068273b9c8</vt:lpwstr>
  </property>
  <property fmtid="{D5CDD505-2E9C-101B-9397-08002B2CF9AE}" pid="7" name="MSIP_Label_dca4496f-2520-4389-a258-325ed75de6ee_ActionId">
    <vt:lpwstr>2577729c-9d55-4ebb-a643-f976432977f8</vt:lpwstr>
  </property>
  <property fmtid="{D5CDD505-2E9C-101B-9397-08002B2CF9AE}" pid="8" name="MSIP_Label_dca4496f-2520-4389-a258-325ed75de6ee_ContentBits">
    <vt:lpwstr>0</vt:lpwstr>
  </property>
</Properties>
</file>